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73" r:id="rId4"/>
    <p:sldId id="2684" r:id="rId5"/>
    <p:sldId id="2685" r:id="rId6"/>
    <p:sldId id="322" r:id="rId7"/>
    <p:sldId id="270" r:id="rId8"/>
    <p:sldId id="269" r:id="rId9"/>
  </p:sldIdLst>
  <p:sldSz cx="12192000" cy="6858000"/>
  <p:notesSz cx="70104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SemiBold" panose="020B0706030804020204" pitchFamily="34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41"/>
    <a:srgbClr val="AAD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460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76DB-9ACA-4BAD-8EB0-4589382E8A2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45E5C-BCAB-4F71-891A-3229660B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3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E3CC8-A52B-4578-9BD4-14EE90DEA1A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30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5653B-BB78-420B-9993-335FC2C6AA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2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20" t="8562" r="917" b="8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08972" y="2686593"/>
            <a:ext cx="3774056" cy="148481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CCF1DE16-7C7E-45C6-B40C-39BE09FD1D33}"/>
              </a:ext>
            </a:extLst>
          </p:cNvPr>
          <p:cNvSpPr txBox="1"/>
          <p:nvPr/>
        </p:nvSpPr>
        <p:spPr>
          <a:xfrm>
            <a:off x="304800" y="6096000"/>
            <a:ext cx="3019441" cy="442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29"/>
              </a:lnSpc>
            </a:pPr>
            <a:r>
              <a:rPr lang="en-US" b="1" spc="-27" dirty="0">
                <a:solidFill>
                  <a:srgbClr val="AADA91"/>
                </a:solidFill>
                <a:latin typeface="+mj-lt"/>
              </a:rPr>
              <a:t>Supply Chain Solutions &amp; Logistics Services -</a:t>
            </a:r>
            <a:r>
              <a:rPr lang="en-US" b="1" spc="-27" dirty="0">
                <a:solidFill>
                  <a:srgbClr val="00A8E1"/>
                </a:solidFill>
                <a:latin typeface="+mj-lt"/>
              </a:rPr>
              <a:t> We're on 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469429" y="86"/>
            <a:ext cx="4722266" cy="6857829"/>
          </a:xfrm>
          <a:prstGeom prst="rect">
            <a:avLst/>
          </a:prstGeom>
          <a:solidFill>
            <a:srgbClr val="006241"/>
          </a:solidFill>
        </p:spPr>
      </p:sp>
      <p:grpSp>
        <p:nvGrpSpPr>
          <p:cNvPr id="4" name="Group 4"/>
          <p:cNvGrpSpPr/>
          <p:nvPr/>
        </p:nvGrpSpPr>
        <p:grpSpPr>
          <a:xfrm>
            <a:off x="7469429" y="-51976"/>
            <a:ext cx="5482303" cy="7333221"/>
            <a:chOff x="0" y="0"/>
            <a:chExt cx="7309737" cy="977762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l="25095" r="25095"/>
            <a:stretch>
              <a:fillRect/>
            </a:stretch>
          </p:blipFill>
          <p:spPr>
            <a:xfrm>
              <a:off x="0" y="0"/>
              <a:ext cx="7309737" cy="977762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EFCC46-64E0-4138-B17D-976F6F80E99D}"/>
              </a:ext>
            </a:extLst>
          </p:cNvPr>
          <p:cNvSpPr txBox="1"/>
          <p:nvPr/>
        </p:nvSpPr>
        <p:spPr>
          <a:xfrm>
            <a:off x="704120" y="2075373"/>
            <a:ext cx="2718078" cy="84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dirty="0">
                <a:solidFill>
                  <a:srgbClr val="006241"/>
                </a:solidFill>
                <a:latin typeface="+mj-lt"/>
                <a:ea typeface="Open Sans" panose="020B0806030504020204" pitchFamily="34" charset="0"/>
                <a:cs typeface="Open Sans" panose="020B0806030504020204" pitchFamily="34" charset="0"/>
              </a:rPr>
              <a:t>60+ Years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E0E805-2BB5-442D-B1CA-1A1E27CAE374}"/>
              </a:ext>
            </a:extLst>
          </p:cNvPr>
          <p:cNvCxnSpPr>
            <a:cxnSpLocks/>
          </p:cNvCxnSpPr>
          <p:nvPr/>
        </p:nvCxnSpPr>
        <p:spPr>
          <a:xfrm>
            <a:off x="3962400" y="1105542"/>
            <a:ext cx="0" cy="46148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7C7955-6AFC-4B4E-A18A-C2FF67F56D2F}"/>
              </a:ext>
            </a:extLst>
          </p:cNvPr>
          <p:cNvCxnSpPr>
            <a:cxnSpLocks/>
          </p:cNvCxnSpPr>
          <p:nvPr/>
        </p:nvCxnSpPr>
        <p:spPr>
          <a:xfrm rot="16200000">
            <a:off x="3711819" y="1143000"/>
            <a:ext cx="0" cy="461483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Picture 10">
            <a:extLst>
              <a:ext uri="{FF2B5EF4-FFF2-40B4-BE49-F238E27FC236}">
                <a16:creationId xmlns:a16="http://schemas.microsoft.com/office/drawing/2014/main" id="{68A23F66-F2A6-49E7-BC55-3AAD1300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1438" y="1763901"/>
            <a:ext cx="2683443" cy="4779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365550-F1B5-4B9F-9785-EA36E3758F0A}"/>
              </a:ext>
            </a:extLst>
          </p:cNvPr>
          <p:cNvSpPr txBox="1"/>
          <p:nvPr/>
        </p:nvSpPr>
        <p:spPr>
          <a:xfrm>
            <a:off x="402878" y="5793231"/>
            <a:ext cx="3186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6241"/>
                </a:solidFill>
                <a:latin typeface="+mj-lt"/>
                <a:ea typeface="Open Sans" panose="020B0806030504020204" pitchFamily="34" charset="0"/>
                <a:cs typeface="Open Sans" panose="020B0806030504020204" pitchFamily="34" charset="0"/>
              </a:rPr>
              <a:t>Since the earliest days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747A9D-11A0-4C63-81CD-DA2D5C757771}"/>
              </a:ext>
            </a:extLst>
          </p:cNvPr>
          <p:cNvSpPr txBox="1"/>
          <p:nvPr/>
        </p:nvSpPr>
        <p:spPr>
          <a:xfrm>
            <a:off x="4034118" y="2664182"/>
            <a:ext cx="3363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6241"/>
                </a:solidFill>
                <a:latin typeface="+mj-lt"/>
                <a:ea typeface="Open Sans" panose="020B0806030504020204" pitchFamily="34" charset="0"/>
                <a:cs typeface="Open Sans" panose="020B0806030504020204" pitchFamily="34" charset="0"/>
              </a:rPr>
              <a:t>Family owned</a:t>
            </a:r>
          </a:p>
        </p:txBody>
      </p:sp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F83024D-5832-42A8-8DF4-CA75F564F4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4" b="16052"/>
          <a:stretch/>
        </p:blipFill>
        <p:spPr>
          <a:xfrm>
            <a:off x="4548873" y="803989"/>
            <a:ext cx="2361437" cy="14830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6D14EB-3605-4568-A812-CCEAD2015BEC}"/>
              </a:ext>
            </a:extLst>
          </p:cNvPr>
          <p:cNvSpPr txBox="1"/>
          <p:nvPr/>
        </p:nvSpPr>
        <p:spPr>
          <a:xfrm>
            <a:off x="4443291" y="1696973"/>
            <a:ext cx="2572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6241"/>
                </a:solidFill>
                <a:latin typeface="+mj-lt"/>
              </a:rPr>
              <a:t>American </a:t>
            </a:r>
          </a:p>
        </p:txBody>
      </p:sp>
      <p:pic>
        <p:nvPicPr>
          <p:cNvPr id="22" name="Picture 21" descr="A picture containing text, outdoor, cargo container&#10;&#10;Description automatically generated">
            <a:extLst>
              <a:ext uri="{FF2B5EF4-FFF2-40B4-BE49-F238E27FC236}">
                <a16:creationId xmlns:a16="http://schemas.microsoft.com/office/drawing/2014/main" id="{AD01B470-6157-4E27-A16A-8F76843E2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7" y="3879015"/>
            <a:ext cx="1861583" cy="11439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0BBA4BF-C679-47B9-81CB-CCE08FBA00C3}"/>
              </a:ext>
            </a:extLst>
          </p:cNvPr>
          <p:cNvSpPr txBox="1"/>
          <p:nvPr/>
        </p:nvSpPr>
        <p:spPr>
          <a:xfrm>
            <a:off x="709994" y="4432529"/>
            <a:ext cx="2572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Ocean</a:t>
            </a:r>
            <a:endParaRPr lang="en-US" sz="4000" b="1" dirty="0">
              <a:solidFill>
                <a:srgbClr val="00624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9B12DC-AAB3-4188-97BB-7851F79C0211}"/>
              </a:ext>
            </a:extLst>
          </p:cNvPr>
          <p:cNvSpPr txBox="1"/>
          <p:nvPr/>
        </p:nvSpPr>
        <p:spPr>
          <a:xfrm>
            <a:off x="588335" y="1275047"/>
            <a:ext cx="294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6241"/>
                </a:solidFill>
                <a:latin typeface="+mj-lt"/>
                <a:ea typeface="Open Sans" panose="020B0806030504020204" pitchFamily="34" charset="0"/>
                <a:cs typeface="Open Sans" panose="020B0806030504020204" pitchFamily="34" charset="0"/>
              </a:rPr>
              <a:t>Part of</a:t>
            </a: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43C644A2-1602-4E9B-93B7-ED27C98CE5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9" t="15040" r="28005" b="25576"/>
          <a:stretch/>
        </p:blipFill>
        <p:spPr>
          <a:xfrm>
            <a:off x="5154841" y="3671386"/>
            <a:ext cx="1293820" cy="161120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157950-FBC8-4B50-BFA8-38960C55B762}"/>
              </a:ext>
            </a:extLst>
          </p:cNvPr>
          <p:cNvSpPr txBox="1"/>
          <p:nvPr/>
        </p:nvSpPr>
        <p:spPr>
          <a:xfrm>
            <a:off x="4365107" y="4752038"/>
            <a:ext cx="28732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6241"/>
                </a:solidFill>
                <a:latin typeface="+mj-lt"/>
              </a:rPr>
              <a:t>Habitual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5E2C6D-9CAF-4E9D-AE7B-70BAC8F0C2EB}"/>
              </a:ext>
            </a:extLst>
          </p:cNvPr>
          <p:cNvSpPr txBox="1"/>
          <p:nvPr/>
        </p:nvSpPr>
        <p:spPr>
          <a:xfrm>
            <a:off x="4119954" y="5783086"/>
            <a:ext cx="3363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6241"/>
                </a:solidFill>
                <a:latin typeface="+mj-lt"/>
                <a:ea typeface="Open Sans" panose="020B0806030504020204" pitchFamily="34" charset="0"/>
                <a:cs typeface="Open Sans" panose="020B0806030504020204" pitchFamily="34" charset="0"/>
              </a:rPr>
              <a:t>Driven by customer needs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07A519-5D61-4BC1-9C0A-F3A9F7824A3C}"/>
              </a:ext>
            </a:extLst>
          </p:cNvPr>
          <p:cNvSpPr txBox="1"/>
          <p:nvPr/>
        </p:nvSpPr>
        <p:spPr>
          <a:xfrm>
            <a:off x="2171386" y="2075521"/>
            <a:ext cx="7089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6241"/>
                </a:solidFill>
                <a:latin typeface="+mj-lt"/>
              </a:rPr>
              <a:t>Owned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036AF4-8D53-4235-AE51-DD0DC5A9764F}"/>
              </a:ext>
            </a:extLst>
          </p:cNvPr>
          <p:cNvSpPr txBox="1"/>
          <p:nvPr/>
        </p:nvSpPr>
        <p:spPr>
          <a:xfrm>
            <a:off x="859343" y="4801654"/>
            <a:ext cx="2273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6241"/>
                </a:solidFill>
                <a:latin typeface="+mj-lt"/>
              </a:rPr>
              <a:t>Container</a:t>
            </a:r>
            <a:endParaRPr lang="en-US" sz="4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10DD71-E2E9-4C88-96CE-54294C6A0365}"/>
              </a:ext>
            </a:extLst>
          </p:cNvPr>
          <p:cNvSpPr txBox="1"/>
          <p:nvPr/>
        </p:nvSpPr>
        <p:spPr>
          <a:xfrm>
            <a:off x="987396" y="5205213"/>
            <a:ext cx="2017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6241"/>
                </a:solidFill>
                <a:latin typeface="+mj-lt"/>
              </a:rPr>
              <a:t>Pioneers</a:t>
            </a:r>
            <a:endParaRPr lang="en-US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6D2B06-BCA1-4A36-A53A-DD85E5BA9C7E}"/>
              </a:ext>
            </a:extLst>
          </p:cNvPr>
          <p:cNvSpPr txBox="1"/>
          <p:nvPr/>
        </p:nvSpPr>
        <p:spPr>
          <a:xfrm>
            <a:off x="4350477" y="5116077"/>
            <a:ext cx="2902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6241"/>
                </a:solidFill>
                <a:latin typeface="+mj-lt"/>
              </a:rPr>
              <a:t>Innovators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361D301A-7CB3-4770-A7FD-77B52B9046B0}"/>
              </a:ext>
            </a:extLst>
          </p:cNvPr>
          <p:cNvSpPr/>
          <p:nvPr/>
        </p:nvSpPr>
        <p:spPr>
          <a:xfrm rot="16200000">
            <a:off x="4685013" y="-647700"/>
            <a:ext cx="2819400" cy="12192000"/>
          </a:xfrm>
          <a:prstGeom prst="rect">
            <a:avLst/>
          </a:prstGeom>
          <a:solidFill>
            <a:srgbClr val="006241"/>
          </a:solid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03FAA-EA25-4FCF-A802-385893AB919E}"/>
              </a:ext>
            </a:extLst>
          </p:cNvPr>
          <p:cNvSpPr txBox="1"/>
          <p:nvPr/>
        </p:nvSpPr>
        <p:spPr>
          <a:xfrm>
            <a:off x="-50403" y="2619686"/>
            <a:ext cx="7313913" cy="802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2800" b="1" dirty="0">
                <a:solidFill>
                  <a:srgbClr val="006241"/>
                </a:solidFill>
                <a:latin typeface="+mj-lt"/>
              </a:rPr>
              <a:t>Built for Purpose Eco Vessels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25062C-9D2C-456E-95DE-B29218EC6773}"/>
              </a:ext>
            </a:extLst>
          </p:cNvPr>
          <p:cNvCxnSpPr>
            <a:cxnSpLocks/>
          </p:cNvCxnSpPr>
          <p:nvPr/>
        </p:nvCxnSpPr>
        <p:spPr>
          <a:xfrm>
            <a:off x="2209800" y="3657600"/>
            <a:ext cx="279350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ECCFE0-7AA8-4E92-9413-D45FEB2B4AF1}"/>
              </a:ext>
            </a:extLst>
          </p:cNvPr>
          <p:cNvSpPr txBox="1"/>
          <p:nvPr/>
        </p:nvSpPr>
        <p:spPr>
          <a:xfrm>
            <a:off x="9692949" y="4419600"/>
            <a:ext cx="24977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ea typeface="Open Sans" panose="020B0806030504020204" pitchFamily="34" charset="0"/>
                <a:cs typeface="Open Sans" panose="020B0806030504020204" pitchFamily="34" charset="0"/>
              </a:rPr>
              <a:t>Optimized with naval architects the youngest, state-of-the-art, eco vessels with best-in-class fuel efficiency of any container ship in its class</a:t>
            </a:r>
          </a:p>
        </p:txBody>
      </p:sp>
      <p:pic>
        <p:nvPicPr>
          <p:cNvPr id="13" name="Picture 12" descr="A picture containing boat, ship, decorated&#10;&#10;Description automatically generated">
            <a:extLst>
              <a:ext uri="{FF2B5EF4-FFF2-40B4-BE49-F238E27FC236}">
                <a16:creationId xmlns:a16="http://schemas.microsoft.com/office/drawing/2014/main" id="{8429C782-85F7-4D79-A474-C2DC170F6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3"/>
          <a:stretch/>
        </p:blipFill>
        <p:spPr>
          <a:xfrm>
            <a:off x="-680351" y="3505205"/>
            <a:ext cx="10889395" cy="4680160"/>
          </a:xfrm>
          <a:prstGeom prst="rect">
            <a:avLst/>
          </a:prstGeom>
        </p:spPr>
      </p:pic>
      <p:pic>
        <p:nvPicPr>
          <p:cNvPr id="17" name="Picture 16" descr="A picture containing text, furniture, table, clipart&#10;&#10;Description automatically generated">
            <a:extLst>
              <a:ext uri="{FF2B5EF4-FFF2-40B4-BE49-F238E27FC236}">
                <a16:creationId xmlns:a16="http://schemas.microsoft.com/office/drawing/2014/main" id="{C1B1458B-7B05-4D69-8BDE-9E06420AC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3553197" cy="464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8BA1A-7B8A-AB76-BAD8-37ACAB63A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42332"/>
            <a:ext cx="4568780" cy="2990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4A169-D908-DD3C-A29D-B68302C27E49}"/>
              </a:ext>
            </a:extLst>
          </p:cNvPr>
          <p:cNvSpPr txBox="1"/>
          <p:nvPr/>
        </p:nvSpPr>
        <p:spPr>
          <a:xfrm>
            <a:off x="533400" y="904430"/>
            <a:ext cx="6436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Over 200 years, Swire has grown into a highly diversified business group, guided by a commitment to operational excellence and a forward-looking approach.</a:t>
            </a:r>
          </a:p>
        </p:txBody>
      </p:sp>
    </p:spTree>
    <p:extLst>
      <p:ext uri="{BB962C8B-B14F-4D97-AF65-F5344CB8AC3E}">
        <p14:creationId xmlns:p14="http://schemas.microsoft.com/office/powerpoint/2010/main" val="105582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D46B51D0-6FC1-F707-4CDA-18BDE2F6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i="1">
                <a:solidFill>
                  <a:prstClr val="white"/>
                </a:solidFill>
                <a:latin typeface="Calibri" panose="020F0502020204030204"/>
              </a:rPr>
              <a:pPr defTabSz="609630">
                <a:defRPr/>
              </a:pPr>
              <a:t>4</a:t>
            </a:fld>
            <a:endParaRPr lang="en-US" i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7C83477-6390-4C28-9D96-79C323D9BE51}"/>
              </a:ext>
            </a:extLst>
          </p:cNvPr>
          <p:cNvSpPr/>
          <p:nvPr/>
        </p:nvSpPr>
        <p:spPr>
          <a:xfrm>
            <a:off x="7695054" y="2512470"/>
            <a:ext cx="3824068" cy="38157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8763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AAAA03-13AA-42B9-B405-49DE9AD7A561}"/>
              </a:ext>
            </a:extLst>
          </p:cNvPr>
          <p:cNvSpPr/>
          <p:nvPr/>
        </p:nvSpPr>
        <p:spPr>
          <a:xfrm>
            <a:off x="9273679" y="2386149"/>
            <a:ext cx="690880" cy="690880"/>
          </a:xfrm>
          <a:prstGeom prst="ellipse">
            <a:avLst/>
          </a:prstGeom>
          <a:solidFill>
            <a:schemeClr val="bg1"/>
          </a:solidFill>
          <a:ln>
            <a:solidFill>
              <a:srgbClr val="006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3F2FB7-D4C6-4AFF-B8F6-A526102F0D2B}"/>
              </a:ext>
            </a:extLst>
          </p:cNvPr>
          <p:cNvSpPr txBox="1"/>
          <p:nvPr/>
        </p:nvSpPr>
        <p:spPr>
          <a:xfrm>
            <a:off x="7997973" y="3870501"/>
            <a:ext cx="3242293" cy="1876091"/>
          </a:xfrm>
          <a:prstGeom prst="rect">
            <a:avLst/>
          </a:prstGeom>
          <a:noFill/>
        </p:spPr>
        <p:txBody>
          <a:bodyPr wrap="square" lIns="60960" tIns="30480" rIns="60960" bIns="30480" anchor="t">
            <a:spAutoFit/>
          </a:bodyPr>
          <a:lstStyle/>
          <a:p>
            <a:pPr marL="469923" indent="-190510" defTabSz="121923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  <a:defRPr/>
            </a:pPr>
            <a:r>
              <a:rPr lang="en-US" sz="1333" b="1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Current: </a:t>
            </a:r>
            <a:r>
              <a:rPr lang="en-US" sz="1333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22 Million TEUs into LA/LGB vs 3 Million TEU into SEA/TAC.</a:t>
            </a:r>
          </a:p>
          <a:p>
            <a:pPr marL="469923" indent="-190510" defTabSz="1219230">
              <a:lnSpc>
                <a:spcPct val="150000"/>
              </a:lnSpc>
              <a:buSzPct val="140000"/>
              <a:buFont typeface="Arial" panose="020B0604020202020204" pitchFamily="34" charset="0"/>
              <a:buChar char="•"/>
              <a:defRPr/>
            </a:pPr>
            <a:r>
              <a:rPr lang="en-US" sz="1333" b="1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Strategy: </a:t>
            </a:r>
            <a:r>
              <a:rPr lang="en-US" sz="1333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Capture market share and have cargo move from SE Asia to Seattle-Tacoma instead of LA-LB for inland USA transload and distribution</a:t>
            </a:r>
          </a:p>
        </p:txBody>
      </p:sp>
      <p:pic>
        <p:nvPicPr>
          <p:cNvPr id="9" name="Graphic 8" descr="Hero Male with solid fill">
            <a:extLst>
              <a:ext uri="{FF2B5EF4-FFF2-40B4-BE49-F238E27FC236}">
                <a16:creationId xmlns:a16="http://schemas.microsoft.com/office/drawing/2014/main" id="{00663F1D-6287-4DDC-BCBA-149503754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3680" y="2410212"/>
            <a:ext cx="666817" cy="666817"/>
          </a:xfrm>
          <a:prstGeom prst="rect">
            <a:avLst/>
          </a:prstGeom>
        </p:spPr>
      </p:pic>
      <p:sp>
        <p:nvSpPr>
          <p:cNvPr id="26" name="TextBox 6">
            <a:extLst>
              <a:ext uri="{FF2B5EF4-FFF2-40B4-BE49-F238E27FC236}">
                <a16:creationId xmlns:a16="http://schemas.microsoft.com/office/drawing/2014/main" id="{BF6C53FC-D1AC-4BF9-A631-312B34C1ACCD}"/>
              </a:ext>
            </a:extLst>
          </p:cNvPr>
          <p:cNvSpPr txBox="1"/>
          <p:nvPr/>
        </p:nvSpPr>
        <p:spPr>
          <a:xfrm>
            <a:off x="8897428" y="3305942"/>
            <a:ext cx="167561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91"/>
              </a:lnSpc>
              <a:defRPr/>
            </a:pPr>
            <a:r>
              <a:rPr lang="en-US" sz="1867" i="1">
                <a:solidFill>
                  <a:srgbClr val="056243"/>
                </a:solidFill>
                <a:latin typeface="Calibri"/>
                <a:cs typeface="Calibri"/>
              </a:rPr>
              <a:t>Flying Scotsman </a:t>
            </a:r>
            <a:endParaRPr lang="en-US" sz="1867" i="1">
              <a:solidFill>
                <a:srgbClr val="05624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 descr="A close-up of a plant&#10;&#10;Description automatically generated with medium confidence">
            <a:extLst>
              <a:ext uri="{FF2B5EF4-FFF2-40B4-BE49-F238E27FC236}">
                <a16:creationId xmlns:a16="http://schemas.microsoft.com/office/drawing/2014/main" id="{F24FBAF0-472F-4C48-9CA7-4B232753D7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" y="2373120"/>
            <a:ext cx="6579761" cy="407993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picture containing text, cargo container, colorful&#10;&#10;Description automatically generated">
            <a:extLst>
              <a:ext uri="{FF2B5EF4-FFF2-40B4-BE49-F238E27FC236}">
                <a16:creationId xmlns:a16="http://schemas.microsoft.com/office/drawing/2014/main" id="{6823995A-EDC8-16E0-C238-601C185D78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7" b="37690"/>
          <a:stretch/>
        </p:blipFill>
        <p:spPr>
          <a:xfrm>
            <a:off x="0" y="0"/>
            <a:ext cx="12192000" cy="13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4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">
            <a:extLst>
              <a:ext uri="{FF2B5EF4-FFF2-40B4-BE49-F238E27FC236}">
                <a16:creationId xmlns:a16="http://schemas.microsoft.com/office/drawing/2014/main" id="{1B331EEC-907B-42C8-B181-0CEE2CD7A0CB}"/>
              </a:ext>
            </a:extLst>
          </p:cNvPr>
          <p:cNvGrpSpPr/>
          <p:nvPr/>
        </p:nvGrpSpPr>
        <p:grpSpPr>
          <a:xfrm>
            <a:off x="0" y="0"/>
            <a:ext cx="2895600" cy="6858086"/>
            <a:chOff x="0" y="0"/>
            <a:chExt cx="5791200" cy="13716172"/>
          </a:xfrm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EDE53C3D-CAB6-4DF5-989F-42B1EEDDD193}"/>
                </a:ext>
              </a:extLst>
            </p:cNvPr>
            <p:cNvSpPr/>
            <p:nvPr/>
          </p:nvSpPr>
          <p:spPr>
            <a:xfrm>
              <a:off x="0" y="0"/>
              <a:ext cx="5791200" cy="13716127"/>
            </a:xfrm>
            <a:custGeom>
              <a:avLst/>
              <a:gdLst/>
              <a:ahLst/>
              <a:cxnLst/>
              <a:rect l="l" t="t" r="r" b="b"/>
              <a:pathLst>
                <a:path w="5791200" h="13716127">
                  <a:moveTo>
                    <a:pt x="0" y="0"/>
                  </a:moveTo>
                  <a:lnTo>
                    <a:pt x="5791200" y="0"/>
                  </a:lnTo>
                  <a:lnTo>
                    <a:pt x="5791200" y="13716127"/>
                  </a:lnTo>
                  <a:lnTo>
                    <a:pt x="0" y="13716127"/>
                  </a:lnTo>
                  <a:close/>
                </a:path>
              </a:pathLst>
            </a:custGeom>
            <a:solidFill>
              <a:srgbClr val="006241"/>
            </a:solidFill>
          </p:spPr>
        </p:sp>
      </p:grpSp>
      <p:sp>
        <p:nvSpPr>
          <p:cNvPr id="36" name="Espaço Reservado para Número de Slide 35">
            <a:extLst>
              <a:ext uri="{FF2B5EF4-FFF2-40B4-BE49-F238E27FC236}">
                <a16:creationId xmlns:a16="http://schemas.microsoft.com/office/drawing/2014/main" id="{DA61F49D-0FE5-0AD0-A5D5-59220A5F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i="1">
                <a:solidFill>
                  <a:srgbClr val="006241"/>
                </a:solidFill>
                <a:latin typeface="Calibri" panose="020F0502020204030204"/>
              </a:rPr>
              <a:pPr defTabSz="609630">
                <a:defRPr/>
              </a:pPr>
              <a:t>5</a:t>
            </a:fld>
            <a:endParaRPr lang="en-US" i="1">
              <a:solidFill>
                <a:srgbClr val="006241"/>
              </a:solidFill>
              <a:latin typeface="Calibri" panose="020F0502020204030204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5B4D2820-DF50-4430-8683-4ACDE2ECC9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526"/>
          <a:stretch>
            <a:fillRect/>
          </a:stretch>
        </p:blipFill>
        <p:spPr>
          <a:xfrm>
            <a:off x="0" y="-17318"/>
            <a:ext cx="12192000" cy="1219200"/>
          </a:xfrm>
          <a:prstGeom prst="rect">
            <a:avLst/>
          </a:prstGeom>
        </p:spPr>
      </p:pic>
      <p:sp>
        <p:nvSpPr>
          <p:cNvPr id="30" name="TextBox 7">
            <a:extLst>
              <a:ext uri="{FF2B5EF4-FFF2-40B4-BE49-F238E27FC236}">
                <a16:creationId xmlns:a16="http://schemas.microsoft.com/office/drawing/2014/main" id="{B1171328-0837-4B4B-8DD1-82F06FB470D1}"/>
              </a:ext>
            </a:extLst>
          </p:cNvPr>
          <p:cNvSpPr txBox="1"/>
          <p:nvPr/>
        </p:nvSpPr>
        <p:spPr>
          <a:xfrm>
            <a:off x="2895600" y="1371166"/>
            <a:ext cx="8226725" cy="1084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66"/>
              </a:lnSpc>
              <a:defRPr/>
            </a:pPr>
            <a:r>
              <a:rPr lang="en-US" sz="3534" b="1" spc="-141" dirty="0">
                <a:solidFill>
                  <a:srgbClr val="006241"/>
                </a:solidFill>
                <a:latin typeface="Calibri" panose="020F0502020204030204"/>
                <a:cs typeface="Calibri"/>
              </a:rPr>
              <a:t>Flying Scotsman IPI &amp; Trucking – 100% Nationwide Access</a:t>
            </a:r>
          </a:p>
        </p:txBody>
      </p:sp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2A2E526F-4FE9-4CAF-9EEC-EED127239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5" y="2634547"/>
            <a:ext cx="7429261" cy="389325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ABCC103A-4F6A-4422-8A2D-EB6E4E0F8A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t="9479" r="29698" b="17990"/>
          <a:stretch/>
        </p:blipFill>
        <p:spPr>
          <a:xfrm>
            <a:off x="9222378" y="2823751"/>
            <a:ext cx="1052053" cy="9783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3D82CEC-D924-4E34-AC26-8AD764FFF241}"/>
              </a:ext>
            </a:extLst>
          </p:cNvPr>
          <p:cNvSpPr txBox="1"/>
          <p:nvPr/>
        </p:nvSpPr>
        <p:spPr>
          <a:xfrm>
            <a:off x="8183698" y="4331190"/>
            <a:ext cx="3803494" cy="1999522"/>
          </a:xfrm>
          <a:prstGeom prst="rect">
            <a:avLst/>
          </a:prstGeom>
          <a:noFill/>
        </p:spPr>
        <p:txBody>
          <a:bodyPr wrap="square" lIns="60960" tIns="30480" rIns="60960" bIns="30480" anchor="t">
            <a:spAutoFit/>
          </a:bodyPr>
          <a:lstStyle/>
          <a:p>
            <a:pPr marL="190510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Partners with the UP &amp; NS domestically, as well as both Canadian railroads. </a:t>
            </a:r>
          </a:p>
          <a:p>
            <a:pPr marL="190510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Extensive trucking relationships and brokerage teams</a:t>
            </a:r>
          </a:p>
          <a:p>
            <a:pPr marL="190510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Access to 100% of the nation!</a:t>
            </a:r>
          </a:p>
          <a:p>
            <a:pPr marL="190510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80% of cargo leaves USWC via OTR or Intermodal 53's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190510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Can support any customer anywhere!</a:t>
            </a:r>
          </a:p>
          <a:p>
            <a:pPr defTabSz="609630">
              <a:lnSpc>
                <a:spcPct val="150000"/>
              </a:lnSpc>
              <a:defRPr/>
            </a:pPr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430466-3246-4443-ACBC-C89022E55475}"/>
              </a:ext>
            </a:extLst>
          </p:cNvPr>
          <p:cNvSpPr txBox="1"/>
          <p:nvPr/>
        </p:nvSpPr>
        <p:spPr>
          <a:xfrm>
            <a:off x="8241400" y="3921965"/>
            <a:ext cx="3571625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B0F0"/>
                </a:solidFill>
                <a:latin typeface="Calibri" panose="020F0502020204030204"/>
              </a:rPr>
              <a:t>UWL Logistics End-to-End Services.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490E5C7-B75B-44DC-A687-9DB0158255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34133" r="6890" b="33510"/>
          <a:stretch/>
        </p:blipFill>
        <p:spPr>
          <a:xfrm>
            <a:off x="3919599" y="4352707"/>
            <a:ext cx="1159587" cy="426701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5ADB42C4-7F67-4B2F-B269-3FF05BAEDE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72" y="3865938"/>
            <a:ext cx="1053704" cy="318438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CC30FBFF-9406-4A6C-BCEC-F58099462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57" y="3225550"/>
            <a:ext cx="1053704" cy="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CD8715BE-B5F0-343F-78A5-830BA20CE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-145846"/>
            <a:ext cx="12344400" cy="700384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5C5A91-04A5-47F4-B4D7-73C239CE2583}"/>
              </a:ext>
            </a:extLst>
          </p:cNvPr>
          <p:cNvSpPr/>
          <p:nvPr/>
        </p:nvSpPr>
        <p:spPr>
          <a:xfrm>
            <a:off x="5689843" y="2617550"/>
            <a:ext cx="4894279" cy="3922460"/>
          </a:xfrm>
          <a:prstGeom prst="roundRect">
            <a:avLst>
              <a:gd name="adj" fmla="val 11211"/>
            </a:avLst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4C4D88-5B19-7147-B343-7A09B528D2F5}"/>
              </a:ext>
            </a:extLst>
          </p:cNvPr>
          <p:cNvSpPr txBox="1"/>
          <p:nvPr/>
        </p:nvSpPr>
        <p:spPr>
          <a:xfrm>
            <a:off x="863011" y="826437"/>
            <a:ext cx="3399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pc="11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 Semibold"/>
                <a:cs typeface="Open Sans Semibold"/>
              </a:rPr>
              <a:t>What</a:t>
            </a:r>
            <a:r>
              <a:rPr lang="en-US" sz="3600" i="1" spc="110" dirty="0">
                <a:latin typeface="Open Sans Semibold"/>
                <a:cs typeface="Open Sans Semibold"/>
              </a:rPr>
              <a:t> are we doing?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EA5BA-E6FF-B949-9A3C-7B7438FF65D1}"/>
              </a:ext>
            </a:extLst>
          </p:cNvPr>
          <p:cNvSpPr txBox="1"/>
          <p:nvPr/>
        </p:nvSpPr>
        <p:spPr>
          <a:xfrm>
            <a:off x="5932175" y="2834749"/>
            <a:ext cx="315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Georgia" panose="02040502050405020303" pitchFamily="18" charset="0"/>
              </a:rPr>
              <a:t>New &amp; revolutionary: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C2E56E-F995-434A-B937-8247888DC68C}"/>
              </a:ext>
            </a:extLst>
          </p:cNvPr>
          <p:cNvCxnSpPr>
            <a:cxnSpLocks/>
          </p:cNvCxnSpPr>
          <p:nvPr/>
        </p:nvCxnSpPr>
        <p:spPr>
          <a:xfrm>
            <a:off x="609767" y="932014"/>
            <a:ext cx="0" cy="15608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8C5197-2B10-AF42-944B-7FDE6E613FED}"/>
              </a:ext>
            </a:extLst>
          </p:cNvPr>
          <p:cNvSpPr txBox="1"/>
          <p:nvPr/>
        </p:nvSpPr>
        <p:spPr>
          <a:xfrm>
            <a:off x="5917061" y="5455618"/>
            <a:ext cx="51443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2400"/>
              </a:spcBef>
            </a:pP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Our goal is to support underserviced trades with dedicated, express, </a:t>
            </a:r>
            <a:r>
              <a:rPr lang="en-US" sz="1600" b="1">
                <a:solidFill>
                  <a:srgbClr val="1CB5B2"/>
                </a:solidFill>
                <a:latin typeface="Open Sans"/>
                <a:ea typeface="Open Sans"/>
                <a:cs typeface="Open Sans"/>
              </a:rPr>
              <a:t>premium</a:t>
            </a: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services that add reliable, </a:t>
            </a:r>
            <a:r>
              <a:rPr lang="en-US" sz="1600" b="1">
                <a:solidFill>
                  <a:srgbClr val="1CB5B2"/>
                </a:solidFill>
                <a:latin typeface="Open Sans"/>
                <a:ea typeface="Open Sans"/>
                <a:cs typeface="Open Sans"/>
              </a:rPr>
              <a:t>guaranteed capacity </a:t>
            </a: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to the trade.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4DC7C9-76BF-E541-8B55-93DEF812A276}"/>
              </a:ext>
            </a:extLst>
          </p:cNvPr>
          <p:cNvSpPr txBox="1"/>
          <p:nvPr/>
        </p:nvSpPr>
        <p:spPr>
          <a:xfrm>
            <a:off x="5917061" y="5125001"/>
            <a:ext cx="207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Georgia" panose="02040502050405020303" pitchFamily="18" charset="0"/>
              </a:rPr>
              <a:t>Our vision: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B9881-BB66-ED43-8B82-8879E67E45BC}"/>
              </a:ext>
            </a:extLst>
          </p:cNvPr>
          <p:cNvSpPr txBox="1"/>
          <p:nvPr/>
        </p:nvSpPr>
        <p:spPr>
          <a:xfrm>
            <a:off x="5913590" y="3173069"/>
            <a:ext cx="495858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2400"/>
              </a:spcBef>
            </a:pP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We are incredibly excited to introduce something completely new and </a:t>
            </a:r>
            <a:r>
              <a:rPr lang="en-US" sz="1600" b="1">
                <a:solidFill>
                  <a:srgbClr val="1CB5B2"/>
                </a:solidFill>
                <a:latin typeface="Open Sans"/>
                <a:ea typeface="Open Sans"/>
                <a:cs typeface="Open Sans"/>
              </a:rPr>
              <a:t>revolutionary</a:t>
            </a: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to the trade at a time when the market needs it most. UWL is contracting with Swire Shipping to launch the </a:t>
            </a:r>
            <a:r>
              <a:rPr lang="en-US" sz="1600" b="1">
                <a:solidFill>
                  <a:srgbClr val="1CB5B2"/>
                </a:solidFill>
                <a:latin typeface="Open Sans"/>
                <a:ea typeface="Open Sans"/>
                <a:cs typeface="Open Sans"/>
              </a:rPr>
              <a:t>first ever </a:t>
            </a: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dedicated ocean service by an NVOCC in the trade -  </a:t>
            </a:r>
            <a:r>
              <a:rPr lang="en-US" sz="1600">
                <a:solidFill>
                  <a:srgbClr val="000000"/>
                </a:solidFill>
                <a:latin typeface="Open Sans"/>
                <a:ea typeface="+mn-lt"/>
                <a:cs typeface="+mn-lt"/>
              </a:rPr>
              <a:t>a premium </a:t>
            </a:r>
            <a:r>
              <a:rPr lang="en-US" sz="1600" b="1">
                <a:solidFill>
                  <a:srgbClr val="1CB5B2"/>
                </a:solidFill>
                <a:latin typeface="Open Sans"/>
                <a:ea typeface="+mn-lt"/>
                <a:cs typeface="+mn-lt"/>
              </a:rPr>
              <a:t>16-day </a:t>
            </a:r>
            <a:r>
              <a:rPr lang="en-US" sz="1600">
                <a:solidFill>
                  <a:srgbClr val="000000"/>
                </a:solidFill>
                <a:latin typeface="Open Sans"/>
                <a:ea typeface="+mn-lt"/>
                <a:cs typeface="+mn-lt"/>
              </a:rPr>
              <a:t>shuttle service between </a:t>
            </a:r>
            <a:r>
              <a:rPr lang="en-US" sz="1600" b="1">
                <a:solidFill>
                  <a:srgbClr val="1CB5B2"/>
                </a:solidFill>
                <a:latin typeface="Open Sans"/>
                <a:ea typeface="+mn-lt"/>
                <a:cs typeface="+mn-lt"/>
              </a:rPr>
              <a:t>Vietnam and Seattle</a:t>
            </a:r>
            <a:r>
              <a:rPr lang="en-US" sz="1600">
                <a:solidFill>
                  <a:srgbClr val="000000"/>
                </a:solidFill>
                <a:latin typeface="Open Sans"/>
                <a:ea typeface="+mn-lt"/>
                <a:cs typeface="+mn-lt"/>
              </a:rPr>
              <a:t>. </a:t>
            </a:r>
            <a:endParaRPr lang="en-US" sz="1600">
              <a:latin typeface="Open Sans"/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AFDB3-B361-A0D8-E758-0356234E903C}"/>
              </a:ext>
            </a:extLst>
          </p:cNvPr>
          <p:cNvSpPr txBox="1"/>
          <p:nvPr/>
        </p:nvSpPr>
        <p:spPr>
          <a:xfrm>
            <a:off x="10479823" y="37542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i="1">
                <a:solidFill>
                  <a:schemeClr val="tx1">
                    <a:lumMod val="85000"/>
                    <a:lumOff val="15000"/>
                  </a:schemeClr>
                </a:solidFill>
              </a:rPr>
              <a:t>Seattle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F2D0D-50A4-7BFF-3705-4D687E443749}"/>
              </a:ext>
            </a:extLst>
          </p:cNvPr>
          <p:cNvSpPr txBox="1"/>
          <p:nvPr/>
        </p:nvSpPr>
        <p:spPr>
          <a:xfrm>
            <a:off x="1193645" y="42713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i="1">
                <a:solidFill>
                  <a:schemeClr val="tx1">
                    <a:lumMod val="85000"/>
                    <a:lumOff val="15000"/>
                  </a:schemeClr>
                </a:solidFill>
              </a:rPr>
              <a:t>Haiphong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E45D4-DE43-64C6-990E-F1C06BEFA603}"/>
              </a:ext>
            </a:extLst>
          </p:cNvPr>
          <p:cNvSpPr txBox="1"/>
          <p:nvPr/>
        </p:nvSpPr>
        <p:spPr>
          <a:xfrm>
            <a:off x="1051235" y="557375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chemeClr val="tx1">
                    <a:lumMod val="85000"/>
                    <a:lumOff val="15000"/>
                  </a:schemeClr>
                </a:solidFill>
              </a:rPr>
              <a:t>Ho Chi Minh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48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5400000">
            <a:off x="4686300" y="-647700"/>
            <a:ext cx="2819400" cy="12192000"/>
          </a:xfrm>
          <a:prstGeom prst="rect">
            <a:avLst/>
          </a:prstGeom>
          <a:solidFill>
            <a:srgbClr val="006241"/>
          </a:solid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35C91-8A6A-4929-917A-F7A4A9CED330}"/>
              </a:ext>
            </a:extLst>
          </p:cNvPr>
          <p:cNvSpPr txBox="1"/>
          <p:nvPr/>
        </p:nvSpPr>
        <p:spPr>
          <a:xfrm>
            <a:off x="8245532" y="3196788"/>
            <a:ext cx="3553689" cy="873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000" b="1">
                <a:solidFill>
                  <a:srgbClr val="006241"/>
                </a:solidFill>
                <a:latin typeface="+mj-lt"/>
              </a:rPr>
              <a:t>SEATTLE </a:t>
            </a:r>
            <a:r>
              <a:rPr lang="en-US" sz="5000" b="1" dirty="0">
                <a:solidFill>
                  <a:srgbClr val="006241"/>
                </a:solidFill>
                <a:latin typeface="+mj-lt"/>
              </a:rPr>
              <a:t>TO</a:t>
            </a:r>
          </a:p>
        </p:txBody>
      </p:sp>
      <p:pic>
        <p:nvPicPr>
          <p:cNvPr id="6" name="Picture 5" descr="A picture containing text, outdoor, cargo container&#10;&#10;Description automatically generated">
            <a:extLst>
              <a:ext uri="{FF2B5EF4-FFF2-40B4-BE49-F238E27FC236}">
                <a16:creationId xmlns:a16="http://schemas.microsoft.com/office/drawing/2014/main" id="{4D0E3EC5-3047-4A8A-B904-B9CECEAA0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1" y="1259828"/>
            <a:ext cx="7856893" cy="4827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E4E1AB-49A3-4229-9763-F2E843D410F1}"/>
              </a:ext>
            </a:extLst>
          </p:cNvPr>
          <p:cNvSpPr txBox="1"/>
          <p:nvPr/>
        </p:nvSpPr>
        <p:spPr>
          <a:xfrm>
            <a:off x="9054694" y="2513795"/>
            <a:ext cx="1935365" cy="873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000" b="1" dirty="0">
                <a:solidFill>
                  <a:srgbClr val="006241"/>
                </a:solidFill>
                <a:latin typeface="+mj-lt"/>
              </a:rPr>
              <a:t>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9F6C8-4D07-4997-A547-A8591C11774C}"/>
              </a:ext>
            </a:extLst>
          </p:cNvPr>
          <p:cNvSpPr txBox="1"/>
          <p:nvPr/>
        </p:nvSpPr>
        <p:spPr>
          <a:xfrm>
            <a:off x="8664717" y="1921618"/>
            <a:ext cx="3197992" cy="1240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399"/>
              </a:lnSpc>
            </a:pPr>
            <a:r>
              <a:rPr lang="en-US" sz="20000" b="1" dirty="0">
                <a:solidFill>
                  <a:srgbClr val="006241"/>
                </a:solidFill>
                <a:latin typeface="Impact" panose="020B0806030902050204" pitchFamily="34" charset="0"/>
              </a:rPr>
              <a:t>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97E86-9905-4A53-86AD-4891A7326225}"/>
              </a:ext>
            </a:extLst>
          </p:cNvPr>
          <p:cNvSpPr txBox="1"/>
          <p:nvPr/>
        </p:nvSpPr>
        <p:spPr>
          <a:xfrm>
            <a:off x="8381601" y="4140277"/>
            <a:ext cx="3281551" cy="873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000" b="1" dirty="0">
                <a:solidFill>
                  <a:schemeClr val="bg1"/>
                </a:solidFill>
                <a:latin typeface="+mj-lt"/>
              </a:rPr>
              <a:t>VIETNAM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33872C-5363-4F2C-BFD5-1FB6EBDCDBC0}"/>
              </a:ext>
            </a:extLst>
          </p:cNvPr>
          <p:cNvCxnSpPr>
            <a:cxnSpLocks/>
          </p:cNvCxnSpPr>
          <p:nvPr/>
        </p:nvCxnSpPr>
        <p:spPr>
          <a:xfrm>
            <a:off x="9054694" y="5181600"/>
            <a:ext cx="203332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632F6F9-F02D-4187-A0F7-554D9CCD8F52}"/>
              </a:ext>
            </a:extLst>
          </p:cNvPr>
          <p:cNvSpPr txBox="1"/>
          <p:nvPr/>
        </p:nvSpPr>
        <p:spPr>
          <a:xfrm>
            <a:off x="685800" y="77218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[ </a:t>
            </a:r>
            <a:r>
              <a:rPr lang="en-US" sz="2800" b="1" dirty="0">
                <a:solidFill>
                  <a:srgbClr val="006241"/>
                </a:solidFill>
                <a:latin typeface="+mj-lt"/>
                <a:ea typeface="Open Sans" panose="020B0806030504020204" pitchFamily="34" charset="0"/>
                <a:cs typeface="Open Sans" panose="020B0806030504020204" pitchFamily="34" charset="0"/>
              </a:rPr>
              <a:t>Fastest transit time in the market </a:t>
            </a:r>
            <a:r>
              <a:rPr lang="en-US" sz="2800" dirty="0">
                <a:solidFill>
                  <a:srgbClr val="00B0F0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6CD72-18D0-4D2F-8253-31189C30C049}"/>
              </a:ext>
            </a:extLst>
          </p:cNvPr>
          <p:cNvSpPr txBox="1"/>
          <p:nvPr/>
        </p:nvSpPr>
        <p:spPr>
          <a:xfrm>
            <a:off x="-76200" y="131036"/>
            <a:ext cx="4597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4000" b="1" dirty="0">
                <a:latin typeface="+mj-lt"/>
                <a:ea typeface="Open Sans" panose="020B0806030504020204" pitchFamily="34" charset="0"/>
                <a:cs typeface="Open Sans" panose="020B0806030504020204" pitchFamily="34" charset="0"/>
              </a:rPr>
              <a:t>Export Product</a:t>
            </a:r>
          </a:p>
        </p:txBody>
      </p:sp>
    </p:spTree>
    <p:extLst>
      <p:ext uri="{BB962C8B-B14F-4D97-AF65-F5344CB8AC3E}">
        <p14:creationId xmlns:p14="http://schemas.microsoft.com/office/powerpoint/2010/main" val="33492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367" t="2701" r="2429" b="1945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4800" y="685869"/>
            <a:ext cx="11201112" cy="5852560"/>
            <a:chOff x="-444478" y="0"/>
            <a:chExt cx="14934816" cy="780341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46519"/>
            <a:stretch>
              <a:fillRect/>
            </a:stretch>
          </p:blipFill>
          <p:spPr>
            <a:xfrm>
              <a:off x="12553447" y="0"/>
              <a:ext cx="730660" cy="104984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9327" t="20257" r="9994" b="21199"/>
            <a:stretch>
              <a:fillRect/>
            </a:stretch>
          </p:blipFill>
          <p:spPr>
            <a:xfrm>
              <a:off x="13284107" y="0"/>
              <a:ext cx="1206231" cy="618948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-444478" y="7213508"/>
              <a:ext cx="4025921" cy="589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29"/>
                </a:lnSpc>
              </a:pPr>
              <a:r>
                <a:rPr lang="en-US" b="1" spc="-27" dirty="0">
                  <a:solidFill>
                    <a:srgbClr val="AADA91"/>
                  </a:solidFill>
                  <a:latin typeface="+mj-lt"/>
                </a:rPr>
                <a:t>Supply Chain Solutions &amp; Logistics Services -</a:t>
              </a:r>
              <a:r>
                <a:rPr lang="en-US" b="1" spc="-27" dirty="0">
                  <a:solidFill>
                    <a:srgbClr val="00A8E1"/>
                  </a:solidFill>
                  <a:latin typeface="+mj-lt"/>
                </a:rPr>
                <a:t> We're on it!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310795" y="2490558"/>
              <a:ext cx="5932246" cy="23339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318</Words>
  <Application>Microsoft Office PowerPoint</Application>
  <PresentationFormat>Widescreen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Arial</vt:lpstr>
      <vt:lpstr>Georgia</vt:lpstr>
      <vt:lpstr>Open Sans SemiBold</vt:lpstr>
      <vt:lpstr>Impact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UWL Template Presentation US</dc:title>
  <dc:creator>Allison Lipinski</dc:creator>
  <cp:lastModifiedBy>Tamara Benson-Kulp</cp:lastModifiedBy>
  <cp:revision>19</cp:revision>
  <cp:lastPrinted>2022-06-09T18:20:10Z</cp:lastPrinted>
  <dcterms:created xsi:type="dcterms:W3CDTF">2006-08-16T00:00:00Z</dcterms:created>
  <dcterms:modified xsi:type="dcterms:W3CDTF">2023-02-03T17:20:57Z</dcterms:modified>
  <dc:identifier>DAFDHS7653g</dc:identifier>
</cp:coreProperties>
</file>